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notesSlides/notesSlide12.xml" ContentType="application/vnd.openxmlformats-officedocument.presentationml.notes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19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9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5" r:id="rId3"/>
    <p:sldId id="257" r:id="rId4"/>
    <p:sldId id="258" r:id="rId5"/>
    <p:sldId id="259" r:id="rId6"/>
    <p:sldId id="261" r:id="rId7"/>
    <p:sldId id="260" r:id="rId8"/>
    <p:sldId id="264" r:id="rId9"/>
    <p:sldId id="265" r:id="rId10"/>
    <p:sldId id="271" r:id="rId11"/>
    <p:sldId id="274" r:id="rId12"/>
    <p:sldId id="282" r:id="rId13"/>
    <p:sldId id="270" r:id="rId14"/>
    <p:sldId id="276" r:id="rId15"/>
    <p:sldId id="277" r:id="rId16"/>
    <p:sldId id="278" r:id="rId17"/>
    <p:sldId id="280" r:id="rId18"/>
    <p:sldId id="281" r:id="rId19"/>
    <p:sldId id="273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32" d="100"/>
          <a:sy n="132" d="100"/>
        </p:scale>
        <p:origin x="-1016" y="-72"/>
      </p:cViewPr>
      <p:guideLst>
        <p:guide orient="horz" pos="23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97726B-9B47-4FFB-82BB-4D970ACE13B0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5C434F6-73B2-4C81-ADFB-AE8864E867A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9120147-C790-433A-ABD6-D58828FD6321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22532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2533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34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35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B4AFF7D-741B-4316-82A0-12C26DB0E71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026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n-US"/>
          </a:p>
        </p:txBody>
      </p:sp>
      <p:pic>
        <p:nvPicPr>
          <p:cNvPr id="31747" name="Picture 1027" descr="A:\minispi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</p:spPr>
      </p:pic>
      <p:sp>
        <p:nvSpPr>
          <p:cNvPr id="31748" name="Rectangle 1028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/>
          </a:p>
        </p:txBody>
      </p:sp>
      <p:pic>
        <p:nvPicPr>
          <p:cNvPr id="31749" name="Picture 1029" descr="A:\minispir.GIF"/>
          <p:cNvPicPr>
            <a:picLocks noChangeAspect="1" noChangeArrowheads="1"/>
          </p:cNvPicPr>
          <p:nvPr/>
        </p:nvPicPr>
        <p:blipFill>
          <a:blip r:embed="rId3"/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</p:spPr>
      </p:pic>
      <p:sp>
        <p:nvSpPr>
          <p:cNvPr id="31750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751" name="Rectangle 1031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752" name="Rectangle 1032"/>
          <p:cNvSpPr>
            <a:spLocks noGrp="1" noChangeArrowheads="1"/>
          </p:cNvSpPr>
          <p:nvPr>
            <p:ph type="dt" sz="quarter" idx="2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80DE957-7801-413F-B107-D4563517BE74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31753" name="Rectangle 1033"/>
          <p:cNvSpPr>
            <a:spLocks noGrp="1" noChangeArrowheads="1"/>
          </p:cNvSpPr>
          <p:nvPr>
            <p:ph type="ftr" sz="quarter" idx="3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1754" name="Rectangle 103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1B45E95-EF3D-4A68-A39B-E079442D09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302C76-E14C-4D32-BBA9-A0A315AA891B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6EDE5-34B2-4CCD-B50E-07D46F2C6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190E90-C8CD-4087-80FC-DB7C70CE44B1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A7157-8745-4A52-82BB-A0BC63546D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DCB0C8-4B9A-4AFC-A153-7A2034CAB7F1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305C9-9BF8-4463-8B8E-E3076679BB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AAB8EF-033C-4495-B35A-29203BE5EC7D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1868D-C8DB-47DB-8F3F-64ABD13781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7B8FE8-1511-4465-8B35-25EEBBCEFCA8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B0F04-EFC5-4244-81C8-885D5CEE66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CF4D99-DE61-4842-AAB5-2A39307C338C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2A076-13AF-463F-AF22-4F3EAC9572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BCC5A9-D581-4B48-8EAD-3E7AC2E9384C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F6CC7D-8080-438A-81A8-2E565DA23DF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8E7CA5-DB59-4C68-8572-E1D772CA02AA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DD7AF-D7AE-4123-8F52-5B0C27EC4C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E082EB-63FC-4AB6-95CA-97AA01691905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33D9D-99F1-467B-AE42-DB9B28212D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306A11-8A87-4C23-88A7-A8F334F1550B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7F52F-143F-4ED3-8A88-9F226F74D4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66800" y="1752600"/>
            <a:ext cx="762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144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A3F0CD6-118D-41AD-B365-068AD4F8CF20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2813" y="61071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18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0ACDA64-B572-46FC-AC63-3F5AF109B6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 bwMode="ltGray">
      <p:bgPr>
        <a:solidFill>
          <a:srgbClr val="906D58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n-US"/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0724" name="Picture 4" descr="A:\minispir.GIF"/>
          <p:cNvPicPr>
            <a:picLocks noChangeAspect="1" noChangeArrowheads="1"/>
          </p:cNvPicPr>
          <p:nvPr/>
        </p:nvPicPr>
        <p:blipFill>
          <a:blip r:embed="rId14"/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</p:spPr>
      </p:pic>
      <p:pic>
        <p:nvPicPr>
          <p:cNvPr id="30725" name="Picture 5" descr="A:\minispir.GIF"/>
          <p:cNvPicPr>
            <a:picLocks noChangeAspect="1" noChangeArrowheads="1"/>
          </p:cNvPicPr>
          <p:nvPr/>
        </p:nvPicPr>
        <p:blipFill>
          <a:blip r:embed="rId14"/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</p:spPr>
      </p:pic>
      <p:sp>
        <p:nvSpPr>
          <p:cNvPr id="3072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4029AEE-8550-492F-9D7A-105774DADE2F}" type="datetimeFigureOut">
              <a:rPr lang="en-US"/>
              <a:pPr/>
              <a:t>10/5/11</a:t>
            </a:fld>
            <a:endParaRPr lang="en-US"/>
          </a:p>
        </p:txBody>
      </p:sp>
      <p:sp>
        <p:nvSpPr>
          <p:cNvPr id="3072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052DAC-9E52-4232-8D1C-C86284567AF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c-r.org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b="1"/>
              <a:t>Protracted</a:t>
            </a:r>
            <a:r>
              <a:rPr lang="en-US"/>
              <a:t> </a:t>
            </a:r>
            <a:r>
              <a:rPr lang="en-US" b="1"/>
              <a:t>peace processes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912938" y="3830638"/>
            <a:ext cx="5927725" cy="15938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FontTx/>
              <a:buNone/>
            </a:pPr>
            <a:r>
              <a:rPr lang="en-US">
                <a:solidFill>
                  <a:srgbClr val="898989"/>
                </a:solidFill>
              </a:rPr>
              <a:t>Comparative learning experiences</a:t>
            </a:r>
          </a:p>
          <a:p>
            <a:pPr marL="0" indent="0" algn="r">
              <a:buFontTx/>
              <a:buNone/>
            </a:pPr>
            <a:r>
              <a:rPr lang="en-US" sz="1600">
                <a:solidFill>
                  <a:srgbClr val="898989"/>
                </a:solidFill>
              </a:rPr>
              <a:t>Kristian Herbolzheimer</a:t>
            </a:r>
          </a:p>
          <a:p>
            <a:pPr marL="0" indent="0" algn="r">
              <a:buFontTx/>
              <a:buNone/>
            </a:pPr>
            <a:r>
              <a:rPr lang="en-US" sz="1600">
                <a:solidFill>
                  <a:srgbClr val="898989"/>
                </a:solidFill>
              </a:rPr>
              <a:t>Conciliation Resources</a:t>
            </a:r>
          </a:p>
          <a:p>
            <a:pPr marL="0" indent="0" algn="r">
              <a:buFontTx/>
              <a:buNone/>
            </a:pPr>
            <a:r>
              <a:rPr lang="en-US" sz="1600">
                <a:solidFill>
                  <a:srgbClr val="898989"/>
                </a:solidFill>
                <a:hlinkClick r:id="rId3"/>
              </a:rPr>
              <a:t>www.c-r.org</a:t>
            </a:r>
            <a:endParaRPr lang="en-US" sz="1600">
              <a:solidFill>
                <a:srgbClr val="898989"/>
              </a:solidFill>
            </a:endParaRPr>
          </a:p>
          <a:p>
            <a:pPr marL="0" indent="0" algn="r">
              <a:buFontTx/>
              <a:buNone/>
            </a:pPr>
            <a:r>
              <a:rPr lang="en-US" sz="1600">
                <a:solidFill>
                  <a:srgbClr val="898989"/>
                </a:solidFill>
              </a:rPr>
              <a:t>Manila, July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Roadmap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Protracted conflicts and peace processes</a:t>
            </a:r>
          </a:p>
          <a:p>
            <a:r>
              <a:rPr lang="en-US"/>
              <a:t>Current international trends and challenges</a:t>
            </a:r>
          </a:p>
          <a:p>
            <a:r>
              <a:rPr lang="en-US"/>
              <a:t>Open questions on the Philippines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600" b="1"/>
              <a:t>Protracted armed conflict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/>
              <a:t>Some 20 armed conflicts/tensions have lasted more than 20 years.</a:t>
            </a:r>
          </a:p>
          <a:p>
            <a:pPr>
              <a:lnSpc>
                <a:spcPct val="90000"/>
              </a:lnSpc>
            </a:pPr>
            <a:r>
              <a:rPr lang="en-US"/>
              <a:t>Limited media coverage.</a:t>
            </a:r>
          </a:p>
          <a:p>
            <a:pPr>
              <a:lnSpc>
                <a:spcPct val="90000"/>
              </a:lnSpc>
            </a:pPr>
            <a:r>
              <a:rPr lang="en-US"/>
              <a:t>Most cases take place in “democratic” contexts.</a:t>
            </a:r>
          </a:p>
          <a:p>
            <a:pPr>
              <a:lnSpc>
                <a:spcPct val="90000"/>
              </a:lnSpc>
            </a:pPr>
            <a:r>
              <a:rPr lang="en-US"/>
              <a:t>Complexity increases with time: new actors, new factors, increased grievances, culture of violence.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600" b="1"/>
              <a:t>Protracted negotiations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en-US"/>
              <a:t>Six negotiations started more than 20 years ago: NPA (23), Colombia (25), Cyprus (32), Spain (38), Nagaland (49), Kashmir (50).</a:t>
            </a:r>
          </a:p>
          <a:p>
            <a:endParaRPr lang="en-US"/>
          </a:p>
          <a:p>
            <a:r>
              <a:rPr lang="en-US"/>
              <a:t>Oldest terminated negotiations: Northern Ireland (15), MNLF (21), Sri Lanka (26), Burundi (29).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600" b="1"/>
              <a:t>Conflict “termination”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/>
              <a:t>&gt; 10 years of conflict:</a:t>
            </a:r>
          </a:p>
          <a:p>
            <a:pPr lvl="1">
              <a:lnSpc>
                <a:spcPct val="90000"/>
              </a:lnSpc>
            </a:pPr>
            <a:r>
              <a:rPr lang="en-US"/>
              <a:t>Peace agreement: 14 (&gt;80 percent)</a:t>
            </a:r>
          </a:p>
          <a:p>
            <a:pPr lvl="1">
              <a:lnSpc>
                <a:spcPct val="90000"/>
              </a:lnSpc>
            </a:pPr>
            <a:r>
              <a:rPr lang="en-US"/>
              <a:t>Victory/defeat: 3 (&lt;20 percent: India/Punjab, Peru, Sri Lanka)</a:t>
            </a:r>
          </a:p>
          <a:p>
            <a:pPr>
              <a:lnSpc>
                <a:spcPct val="90000"/>
              </a:lnSpc>
            </a:pPr>
            <a:r>
              <a:rPr lang="en-US"/>
              <a:t>Comprehensive negotiations also take place with militarily weak rebel groups: </a:t>
            </a:r>
            <a:r>
              <a:rPr lang="en-US" sz="2800"/>
              <a:t>URNG (Guatemala), GAM (Aceh), MNLF (Philippines).</a:t>
            </a:r>
          </a:p>
          <a:p>
            <a:pPr>
              <a:lnSpc>
                <a:spcPct val="90000"/>
              </a:lnSpc>
            </a:pPr>
            <a:r>
              <a:rPr lang="en-US"/>
              <a:t>One of the strongest rebel movements in the world (LTTE) was defeated (2009).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600" b="1"/>
              <a:t>From bullets to ballots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/>
              <a:t>75% of rebels turned political parties access government: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/>
              <a:t>	South Africa (1994), Mindanao (1996), Sudan (1999), East Timor (2002), Aceh (2006), Northern Ireland (2007) Guatemala (2007), Nepal (2008), El Salvador (2009).</a:t>
            </a:r>
            <a:r>
              <a:rPr lang="en-US" sz="2700"/>
              <a:t> </a:t>
            </a:r>
          </a:p>
          <a:p>
            <a:pPr>
              <a:lnSpc>
                <a:spcPct val="80000"/>
              </a:lnSpc>
            </a:pPr>
            <a:r>
              <a:rPr lang="en-US"/>
              <a:t>Access to power most often happened shortly after the final peace agreement.</a:t>
            </a:r>
          </a:p>
          <a:p>
            <a:pPr>
              <a:lnSpc>
                <a:spcPct val="80000"/>
              </a:lnSpc>
            </a:pPr>
            <a:r>
              <a:rPr lang="en-US"/>
              <a:t>It took longer time in Northern Ireland (9 years), Guatemala (11 years), and El Salvador (18 years).</a:t>
            </a:r>
          </a:p>
          <a:p>
            <a:pPr>
              <a:lnSpc>
                <a:spcPct val="80000"/>
              </a:lnSpc>
            </a:pPr>
            <a:endParaRPr lang="en-US" sz="27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600" b="1"/>
              <a:t>Role of CSOs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/>
              <a:t>CSOs have at times had significant impact in half of the peace processes</a:t>
            </a:r>
            <a:r>
              <a:rPr lang="en-US" sz="3000"/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/>
              <a:t>	Israel/Palestine, India (Nagaland), Colombia (ELN), Indonesia (Papua), Cyprus, Philippines (MILF), Uganda, India (Assam).</a:t>
            </a:r>
          </a:p>
          <a:p>
            <a:pPr>
              <a:lnSpc>
                <a:spcPct val="90000"/>
              </a:lnSpc>
            </a:pPr>
            <a:r>
              <a:rPr lang="en-US"/>
              <a:t>CSOs have had limited impact in the other half of the peace processes:</a:t>
            </a:r>
            <a:r>
              <a:rPr lang="en-US" sz="3000"/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/>
              <a:t>	India/Pakistan, Burma, Colombia (FARC), Thailand, Spain, Philippines (NPA), Ethiopia (Ogaden), Angola (Cabinda), Western Sahara, Turkey.</a:t>
            </a:r>
          </a:p>
          <a:p>
            <a:pPr>
              <a:lnSpc>
                <a:spcPct val="90000"/>
              </a:lnSpc>
            </a:pPr>
            <a:endParaRPr lang="en-US" sz="3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Trends in Peace Processes</a:t>
            </a:r>
            <a:r>
              <a:rPr lang="en-US"/>
              <a:t> 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Times New Roman" pitchFamily="18" charset="0"/>
              </a:rPr>
              <a:t>Cold War:	Absence</a:t>
            </a:r>
          </a:p>
          <a:p>
            <a:endParaRPr lang="en-US">
              <a:cs typeface="Times New Roman" pitchFamily="18" charset="0"/>
            </a:endParaRPr>
          </a:p>
          <a:p>
            <a:r>
              <a:rPr lang="en-US">
                <a:cs typeface="Times New Roman" pitchFamily="18" charset="0"/>
              </a:rPr>
              <a:t>90s:		Peak of armed conflicts (51)</a:t>
            </a:r>
          </a:p>
          <a:p>
            <a:pPr>
              <a:buFontTx/>
              <a:buNone/>
            </a:pPr>
            <a:r>
              <a:rPr lang="en-US">
                <a:cs typeface="Times New Roman" pitchFamily="18" charset="0"/>
              </a:rPr>
              <a:t>				Strong increase in PP</a:t>
            </a:r>
          </a:p>
          <a:p>
            <a:pPr>
              <a:buFontTx/>
              <a:buNone/>
            </a:pPr>
            <a:endParaRPr lang="en-US">
              <a:cs typeface="Times New Roman" pitchFamily="18" charset="0"/>
            </a:endParaRPr>
          </a:p>
          <a:p>
            <a:r>
              <a:rPr lang="en-US">
                <a:cs typeface="Times New Roman" pitchFamily="18" charset="0"/>
              </a:rPr>
              <a:t>00s:		Stabilization (30-34)</a:t>
            </a:r>
            <a:r>
              <a:rPr lang="en-US"/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Some conceptual developments</a:t>
            </a:r>
            <a:r>
              <a:rPr lang="en-US"/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>
                <a:cs typeface="Times New Roman" pitchFamily="18" charset="0"/>
              </a:rPr>
              <a:t>1985	W. Zartman: Ripe moments, MHS</a:t>
            </a:r>
          </a:p>
          <a:p>
            <a:r>
              <a:rPr lang="en-US" sz="2400">
                <a:cs typeface="Times New Roman" pitchFamily="18" charset="0"/>
              </a:rPr>
              <a:t>1992	B. Ghali (UN): post-conflict PBG</a:t>
            </a:r>
          </a:p>
          <a:p>
            <a:r>
              <a:rPr lang="en-US" sz="2400">
                <a:cs typeface="Times New Roman" pitchFamily="18" charset="0"/>
              </a:rPr>
              <a:t>1996	Galtung: -/+ peace</a:t>
            </a:r>
          </a:p>
          <a:p>
            <a:r>
              <a:rPr lang="en-US" sz="2400">
                <a:cs typeface="Times New Roman" pitchFamily="18" charset="0"/>
              </a:rPr>
              <a:t>1999	M. Anderson: “Do no harm”</a:t>
            </a:r>
          </a:p>
          <a:p>
            <a:pPr>
              <a:buFontTx/>
              <a:buNone/>
            </a:pPr>
            <a:r>
              <a:rPr lang="en-US" sz="2400">
                <a:cs typeface="Times New Roman" pitchFamily="18" charset="0"/>
              </a:rPr>
              <a:t>			M. Kaldor: “New wars”</a:t>
            </a:r>
          </a:p>
          <a:p>
            <a:r>
              <a:rPr lang="en-US" sz="2400">
                <a:cs typeface="Times New Roman" pitchFamily="18" charset="0"/>
              </a:rPr>
              <a:t>2000	UNSR 1325</a:t>
            </a:r>
          </a:p>
          <a:p>
            <a:r>
              <a:rPr lang="en-US" sz="2400">
                <a:cs typeface="Times New Roman" pitchFamily="18" charset="0"/>
              </a:rPr>
              <a:t>2003/5	Col/Phil Human Dvp. Reports</a:t>
            </a:r>
          </a:p>
          <a:p>
            <a:r>
              <a:rPr lang="en-US" sz="2400">
                <a:cs typeface="Times New Roman" pitchFamily="18" charset="0"/>
              </a:rPr>
              <a:t>2004	R. Paris: limits of liberal peace</a:t>
            </a:r>
          </a:p>
          <a:p>
            <a:r>
              <a:rPr lang="en-US" sz="2400">
                <a:cs typeface="Times New Roman" pitchFamily="18" charset="0"/>
              </a:rPr>
              <a:t>2005	JP Lederach: the </a:t>
            </a:r>
            <a:r>
              <a:rPr lang="en-US" sz="2400" i="1">
                <a:cs typeface="Times New Roman" pitchFamily="18" charset="0"/>
              </a:rPr>
              <a:t>moral imagination</a:t>
            </a:r>
            <a:r>
              <a:rPr lang="en-US" sz="2400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Conflict termination 1991 - 2005</a:t>
            </a:r>
            <a:r>
              <a:rPr lang="en-US"/>
              <a:t>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73163" y="1600200"/>
            <a:ext cx="7772400" cy="4495800"/>
          </a:xfrm>
        </p:spPr>
        <p:txBody>
          <a:bodyPr/>
          <a:lstStyle/>
          <a:p>
            <a:r>
              <a:rPr lang="en-US" sz="3600">
                <a:cs typeface="Times New Roman" pitchFamily="18" charset="0"/>
              </a:rPr>
              <a:t>No War no Peace		40</a:t>
            </a:r>
          </a:p>
          <a:p>
            <a:r>
              <a:rPr lang="en-US" sz="3600">
                <a:cs typeface="Times New Roman" pitchFamily="18" charset="0"/>
              </a:rPr>
              <a:t>Victory				20</a:t>
            </a:r>
          </a:p>
          <a:p>
            <a:r>
              <a:rPr lang="en-US" sz="3600">
                <a:cs typeface="Times New Roman" pitchFamily="18" charset="0"/>
              </a:rPr>
              <a:t>CF					20</a:t>
            </a:r>
          </a:p>
          <a:p>
            <a:r>
              <a:rPr lang="en-US" sz="3600">
                <a:cs typeface="Times New Roman" pitchFamily="18" charset="0"/>
              </a:rPr>
              <a:t>Agreement			20</a:t>
            </a:r>
          </a:p>
          <a:p>
            <a:pPr lvl="1">
              <a:buFontTx/>
              <a:buNone/>
            </a:pPr>
            <a:r>
              <a:rPr lang="en-US" sz="2400">
                <a:cs typeface="Times New Roman" pitchFamily="18" charset="0"/>
              </a:rPr>
              <a:t>	Not implemented		10</a:t>
            </a:r>
          </a:p>
          <a:p>
            <a:pPr lvl="1">
              <a:buFontTx/>
              <a:buNone/>
            </a:pPr>
            <a:r>
              <a:rPr lang="en-US" sz="2400">
                <a:cs typeface="Times New Roman" pitchFamily="18" charset="0"/>
              </a:rPr>
              <a:t>	Neg. Peace		8?</a:t>
            </a:r>
          </a:p>
          <a:p>
            <a:pPr lvl="1">
              <a:buFontTx/>
              <a:buNone/>
            </a:pPr>
            <a:r>
              <a:rPr lang="en-US" sz="2400">
                <a:cs typeface="Times New Roman" pitchFamily="18" charset="0"/>
              </a:rPr>
              <a:t>	</a:t>
            </a:r>
            <a:r>
              <a:rPr lang="en-US" sz="2400" b="1">
                <a:cs typeface="Times New Roman" pitchFamily="18" charset="0"/>
              </a:rPr>
              <a:t>Pos. Peace		2?</a:t>
            </a:r>
            <a:r>
              <a:rPr lang="en-US" b="1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/>
              <a:t>How can we do better?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PBG is still a new process: learning in progress. Options: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1. Identify patterns in turning / sticking points.</a:t>
            </a:r>
          </a:p>
          <a:p>
            <a:pPr marL="990600" lvl="1" indent="-5334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	Challenge: how can they be influenced?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2. Reframe: think out of the box.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		</a:t>
            </a:r>
            <a:r>
              <a:rPr lang="en-US" sz="2800">
                <a:cs typeface="Times New Roman" pitchFamily="18" charset="0"/>
              </a:rPr>
              <a:t>Negotiations: MOA-AD; CASER?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>
                <a:cs typeface="Times New Roman" pitchFamily="18" charset="0"/>
              </a:rPr>
              <a:t>3. Rethink paradigm: revisit assumptions. </a:t>
            </a:r>
          </a:p>
          <a:p>
            <a:pPr marL="609600" indent="-609600"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7620000" cy="304800"/>
          </a:xfrm>
        </p:spPr>
        <p:txBody>
          <a:bodyPr/>
          <a:lstStyle/>
          <a:p>
            <a:endParaRPr lang="en-US"/>
          </a:p>
        </p:txBody>
      </p:sp>
      <p:graphicFrame>
        <p:nvGraphicFramePr>
          <p:cNvPr id="76803" name="Group 3"/>
          <p:cNvGraphicFramePr>
            <a:graphicFrameLocks noGrp="1"/>
          </p:cNvGraphicFramePr>
          <p:nvPr>
            <p:ph type="tbl" idx="1"/>
          </p:nvPr>
        </p:nvGraphicFramePr>
        <p:xfrm>
          <a:off x="1066800" y="533400"/>
          <a:ext cx="7620000" cy="5991228"/>
        </p:xfrm>
        <a:graphic>
          <a:graphicData uri="http://schemas.openxmlformats.org/drawingml/2006/table">
            <a:tbl>
              <a:tblPr/>
              <a:tblGrid>
                <a:gridCol w="2057400"/>
                <a:gridCol w="5562600"/>
              </a:tblGrid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Model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Elite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GRP-MNLF; GRP-NDF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Dayton (Bosnia); Oslo, Annapolis (Israel-Palestine); Sri Lanka, Aceh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8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Elite + Consultations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GRP-MILF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FARC (Colombia); URNG (Guatemala)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6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All-party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South Africa; Northern Ireland; D.R. Congo; Nepal; Burundi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8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All-party +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ETA (Basque Country, Spain)*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ELN (Colombia)*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Community-driven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Nicaragua (East Coast);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RPMM (Mindanao, Philippines)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8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Rebels renounce violence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M-19 (Colombia)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Times New Roman" pitchFamily="18" charset="0"/>
                        </a:rPr>
                        <a:t>EZLN (Chiapas, Mexico)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/>
              <a:t>Linear thinking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Armed conflict – negotiations – agreements – implementation - peace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Current peacemaking paradigm</a:t>
            </a:r>
            <a:r>
              <a:rPr lang="en-US" sz="3600"/>
              <a:t> (1)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i="1"/>
              <a:t>From armed conflict to negotiations.</a:t>
            </a:r>
          </a:p>
          <a:p>
            <a:pPr>
              <a:buFontTx/>
              <a:buNone/>
            </a:pPr>
            <a:endParaRPr lang="en-US" i="1"/>
          </a:p>
          <a:p>
            <a:pPr>
              <a:buFontTx/>
              <a:buNone/>
            </a:pPr>
            <a:r>
              <a:rPr lang="en-US"/>
              <a:t>Assumptions:</a:t>
            </a:r>
          </a:p>
          <a:p>
            <a:pPr>
              <a:buFontTx/>
              <a:buNone/>
            </a:pPr>
            <a:r>
              <a:rPr lang="en-US">
                <a:cs typeface="Times New Roman" pitchFamily="18" charset="0"/>
              </a:rPr>
              <a:t>- Core agents of peace are the antagonists in war.</a:t>
            </a:r>
          </a:p>
          <a:p>
            <a:pPr>
              <a:buFontTx/>
              <a:buNone/>
            </a:pPr>
            <a:r>
              <a:rPr lang="en-US">
                <a:cs typeface="Times New Roman" pitchFamily="18" charset="0"/>
              </a:rPr>
              <a:t>- Legitimacy is based on coercive power.</a:t>
            </a:r>
            <a:r>
              <a:rPr lang="en-US"/>
              <a:t> 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Current peacemaking paradigm</a:t>
            </a:r>
            <a:r>
              <a:rPr lang="en-US" sz="3600"/>
              <a:t> (2)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i="1"/>
              <a:t>From negotiations to agreement.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Assumptions:</a:t>
            </a:r>
          </a:p>
          <a:p>
            <a:pPr>
              <a:buFontTx/>
              <a:buNone/>
            </a:pPr>
            <a:r>
              <a:rPr lang="en-US" b="1">
                <a:cs typeface="Times New Roman" pitchFamily="18" charset="0"/>
              </a:rPr>
              <a:t>- </a:t>
            </a:r>
            <a:r>
              <a:rPr lang="en-US">
                <a:cs typeface="Times New Roman" pitchFamily="18" charset="0"/>
              </a:rPr>
              <a:t>Negotiations are conducted by small elite around a table.</a:t>
            </a:r>
          </a:p>
          <a:p>
            <a:pPr>
              <a:buFontTx/>
              <a:buChar char="-"/>
            </a:pPr>
            <a:r>
              <a:rPr lang="en-US">
                <a:cs typeface="Times New Roman" pitchFamily="18" charset="0"/>
              </a:rPr>
              <a:t>(International) facilitation/mediation is necessary.</a:t>
            </a:r>
            <a:r>
              <a:rPr lang="en-US"/>
              <a:t> </a:t>
            </a:r>
          </a:p>
          <a:p>
            <a:pPr>
              <a:buFontTx/>
              <a:buChar char="-"/>
            </a:pP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cs typeface="Times New Roman" pitchFamily="18" charset="0"/>
              </a:rPr>
              <a:t>Current peacemaking paradigm</a:t>
            </a:r>
            <a:r>
              <a:rPr lang="en-US" sz="3600"/>
              <a:t> (3)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752600"/>
            <a:ext cx="7467600" cy="41148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800" i="1"/>
              <a:t>From agreement to peace.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endParaRPr lang="en-US" sz="2800" i="1"/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Peace agreement will address root causes of conflict.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Peace agreement is an opportunity for new social contract.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Change trickles down from the negotiating table.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Desired outcome is democracy and a market economy.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End of violence diverts money from war to peace.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Donors-conference will provide additional resources. </a:t>
            </a:r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>
                <a:cs typeface="Times New Roman" pitchFamily="18" charset="0"/>
              </a:rPr>
              <a:t>People will enjoy a </a:t>
            </a:r>
            <a:r>
              <a:rPr lang="en-US" sz="2400" i="1">
                <a:cs typeface="Times New Roman" pitchFamily="18" charset="0"/>
              </a:rPr>
              <a:t>peace dividend</a:t>
            </a:r>
            <a:r>
              <a:rPr lang="en-US" sz="2400">
                <a:cs typeface="Times New Roman" pitchFamily="18" charset="0"/>
              </a:rPr>
              <a:t> in terms of democratic freedom and economic development.</a:t>
            </a:r>
            <a:r>
              <a:rPr lang="en-US" sz="240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7620000" cy="304800"/>
          </a:xfrm>
        </p:spPr>
        <p:txBody>
          <a:bodyPr/>
          <a:lstStyle/>
          <a:p>
            <a:endParaRPr lang="en-US" sz="3600" b="1" dirty="0"/>
          </a:p>
        </p:txBody>
      </p:sp>
      <p:pic>
        <p:nvPicPr>
          <p:cNvPr id="7373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24000" y="1905000"/>
            <a:ext cx="6629400" cy="35800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Complex thinking (2)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Different:</a:t>
            </a:r>
          </a:p>
          <a:p>
            <a:pPr lvl="1"/>
            <a:r>
              <a:rPr lang="en-US"/>
              <a:t>Layers (of conflict)</a:t>
            </a:r>
          </a:p>
          <a:p>
            <a:pPr lvl="1"/>
            <a:r>
              <a:rPr lang="en-US"/>
              <a:t>Colors (actors)</a:t>
            </a:r>
          </a:p>
          <a:p>
            <a:pPr lvl="1"/>
            <a:r>
              <a:rPr lang="en-US"/>
              <a:t>Forms (ways of proceeding)</a:t>
            </a:r>
          </a:p>
          <a:p>
            <a:r>
              <a:rPr lang="en-US"/>
              <a:t>All are necessary (sequencing, timing)</a:t>
            </a:r>
          </a:p>
          <a:p>
            <a:r>
              <a:rPr lang="en-US"/>
              <a:t>Challenge: from theory to practice (NUC)</a:t>
            </a:r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Open questions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Who is power-holder?</a:t>
            </a:r>
          </a:p>
          <a:p>
            <a:pPr>
              <a:lnSpc>
                <a:spcPct val="90000"/>
              </a:lnSpc>
            </a:pPr>
            <a:r>
              <a:rPr lang="en-US" sz="2800"/>
              <a:t>Which are the invisible layers of power and conflict?</a:t>
            </a:r>
          </a:p>
          <a:p>
            <a:pPr>
              <a:lnSpc>
                <a:spcPct val="90000"/>
              </a:lnSpc>
            </a:pPr>
            <a:r>
              <a:rPr lang="en-US" sz="2800"/>
              <a:t>Sequential or parallel approach?</a:t>
            </a:r>
          </a:p>
          <a:p>
            <a:pPr>
              <a:lnSpc>
                <a:spcPct val="90000"/>
              </a:lnSpc>
            </a:pPr>
            <a:r>
              <a:rPr lang="en-US" sz="2800"/>
              <a:t>Do rebels replicate the dynamics of power they are challenging? </a:t>
            </a:r>
          </a:p>
          <a:p>
            <a:pPr>
              <a:lnSpc>
                <a:spcPct val="90000"/>
              </a:lnSpc>
            </a:pPr>
            <a:r>
              <a:rPr lang="en-US" sz="2800"/>
              <a:t>Do CSOs? Do peace initiatives complement or compete with each other?</a:t>
            </a:r>
          </a:p>
          <a:p>
            <a:pPr>
              <a:lnSpc>
                <a:spcPct val="90000"/>
              </a:lnSpc>
            </a:pPr>
            <a:r>
              <a:rPr lang="en-US" sz="2800"/>
              <a:t>“Peace through development”: addressing root causes or counter-insurgency?</a:t>
            </a:r>
          </a:p>
          <a:p>
            <a:pPr>
              <a:lnSpc>
                <a:spcPct val="90000"/>
              </a:lnSpc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tebook">
  <a:themeElements>
    <a:clrScheme name="Notebook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Notebook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Designs\Notebook.pot</Template>
  <TotalTime>778</TotalTime>
  <Words>1042</Words>
  <Application>Microsoft Macintosh PowerPoint</Application>
  <PresentationFormat>On-screen Show (4:3)</PresentationFormat>
  <Paragraphs>123</Paragraphs>
  <Slides>19</Slides>
  <Notes>19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Notebook</vt:lpstr>
      <vt:lpstr>Protracted peace processes</vt:lpstr>
      <vt:lpstr>Roadmap</vt:lpstr>
      <vt:lpstr>Protracted armed conflict</vt:lpstr>
      <vt:lpstr>Protracted negotiations</vt:lpstr>
      <vt:lpstr>Conflict “termination”</vt:lpstr>
      <vt:lpstr>From bullets to ballots</vt:lpstr>
      <vt:lpstr>Role of CSOs</vt:lpstr>
      <vt:lpstr>Trends in Peace Processes </vt:lpstr>
      <vt:lpstr>Some conceptual developments </vt:lpstr>
      <vt:lpstr>Conflict termination 1991 - 2005 </vt:lpstr>
      <vt:lpstr>How can we do better?</vt:lpstr>
      <vt:lpstr>Slide 12</vt:lpstr>
      <vt:lpstr>Linear thinking</vt:lpstr>
      <vt:lpstr>Current peacemaking paradigm (1)</vt:lpstr>
      <vt:lpstr>Current peacemaking paradigm (2)</vt:lpstr>
      <vt:lpstr>Current peacemaking paradigm (3)</vt:lpstr>
      <vt:lpstr>Slide 17</vt:lpstr>
      <vt:lpstr>Complex thinking (2)</vt:lpstr>
      <vt:lpstr>Open questions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Protracted peace processes</dc:title>
  <dc:creator>Owner</dc:creator>
  <cp:lastModifiedBy>Nazish Bhaiwala</cp:lastModifiedBy>
  <cp:revision>65</cp:revision>
  <dcterms:created xsi:type="dcterms:W3CDTF">2011-10-05T10:21:29Z</dcterms:created>
  <dcterms:modified xsi:type="dcterms:W3CDTF">2011-10-05T10:22:31Z</dcterms:modified>
</cp:coreProperties>
</file>